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5" r:id="rId4"/>
    <p:sldId id="306" r:id="rId5"/>
    <p:sldId id="285" r:id="rId6"/>
    <p:sldId id="287" r:id="rId7"/>
    <p:sldId id="286" r:id="rId8"/>
    <p:sldId id="288" r:id="rId9"/>
    <p:sldId id="289" r:id="rId10"/>
    <p:sldId id="258" r:id="rId11"/>
    <p:sldId id="259" r:id="rId12"/>
    <p:sldId id="290" r:id="rId13"/>
    <p:sldId id="291" r:id="rId14"/>
    <p:sldId id="292" r:id="rId15"/>
    <p:sldId id="260" r:id="rId16"/>
    <p:sldId id="261" r:id="rId17"/>
    <p:sldId id="277" r:id="rId18"/>
    <p:sldId id="293" r:id="rId19"/>
    <p:sldId id="307" r:id="rId20"/>
    <p:sldId id="308" r:id="rId21"/>
    <p:sldId id="309" r:id="rId22"/>
    <p:sldId id="295" r:id="rId23"/>
    <p:sldId id="296" r:id="rId24"/>
    <p:sldId id="297" r:id="rId25"/>
    <p:sldId id="310" r:id="rId26"/>
    <p:sldId id="298" r:id="rId27"/>
    <p:sldId id="300" r:id="rId28"/>
    <p:sldId id="301" r:id="rId29"/>
    <p:sldId id="271" r:id="rId30"/>
    <p:sldId id="272" r:id="rId31"/>
    <p:sldId id="304" r:id="rId32"/>
    <p:sldId id="273" r:id="rId33"/>
    <p:sldId id="274" r:id="rId34"/>
    <p:sldId id="275" r:id="rId35"/>
    <p:sldId id="276" r:id="rId36"/>
    <p:sldId id="312" r:id="rId37"/>
    <p:sldId id="314" r:id="rId38"/>
    <p:sldId id="315" r:id="rId39"/>
    <p:sldId id="313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2" autoAdjust="0"/>
    <p:restoredTop sz="94660"/>
  </p:normalViewPr>
  <p:slideViewPr>
    <p:cSldViewPr>
      <p:cViewPr varScale="1">
        <p:scale>
          <a:sx n="84" d="100"/>
          <a:sy n="84" d="100"/>
        </p:scale>
        <p:origin x="121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emf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://www.hexahedria.com/2015/08/03/composing-music-with-recurrent-neural-networks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Deep Learning Summit 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 Francisco, Jan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5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4000" dirty="0" smtClean="0"/>
              <a:t>Improvements since 2006</a:t>
            </a:r>
          </a:p>
          <a:p>
            <a:pPr lvl="2"/>
            <a:r>
              <a:rPr lang="en-US" dirty="0" smtClean="0"/>
              <a:t>Better computers</a:t>
            </a:r>
          </a:p>
          <a:p>
            <a:pPr lvl="2"/>
            <a:r>
              <a:rPr lang="en-US" dirty="0" smtClean="0"/>
              <a:t>Massive data</a:t>
            </a:r>
          </a:p>
          <a:p>
            <a:pPr lvl="2"/>
            <a:r>
              <a:rPr lang="en-US" dirty="0" smtClean="0"/>
              <a:t>Better training methods</a:t>
            </a:r>
          </a:p>
          <a:p>
            <a:pPr lvl="2"/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547" y="3581400"/>
            <a:ext cx="2663553" cy="233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3950372"/>
            <a:ext cx="2800350" cy="1628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07" y="3840037"/>
            <a:ext cx="2886783" cy="181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5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Deep Learning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Digit and Image recognition</a:t>
            </a:r>
          </a:p>
          <a:p>
            <a:pPr lvl="2"/>
            <a:r>
              <a:rPr lang="en-US" i="1" dirty="0" smtClean="0"/>
              <a:t>Facebook, Google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505199"/>
            <a:ext cx="3351439" cy="22399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3579205"/>
            <a:ext cx="3424257" cy="209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4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Deep Learning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</a:p>
          <a:p>
            <a:pPr lvl="1"/>
            <a:r>
              <a:rPr lang="en-US" dirty="0" smtClean="0"/>
              <a:t>Speech Recognition</a:t>
            </a:r>
          </a:p>
          <a:p>
            <a:pPr lvl="2"/>
            <a:r>
              <a:rPr lang="en-US" i="1" dirty="0" smtClean="0"/>
              <a:t>Siri, Google, Microsoft real-time translation</a:t>
            </a:r>
            <a:endParaRPr lang="en-US" i="1" dirty="0"/>
          </a:p>
          <a:p>
            <a:pPr marL="457200" lvl="1" indent="0">
              <a:buNone/>
            </a:pPr>
            <a:endParaRPr lang="en-US" dirty="0" smtClean="0"/>
          </a:p>
          <a:p>
            <a:pPr lvl="2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3200400"/>
            <a:ext cx="4191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3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Robotics</a:t>
            </a:r>
          </a:p>
          <a:p>
            <a:r>
              <a:rPr lang="en-US" dirty="0" smtClean="0"/>
              <a:t>Self-driving cars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00" y="3200400"/>
            <a:ext cx="3556000" cy="266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52800"/>
            <a:ext cx="4043680" cy="2246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8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Medical Imaging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677" y="1958280"/>
            <a:ext cx="3124200" cy="4167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18" y="3733800"/>
            <a:ext cx="4417359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0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 Summit 2016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two-day conference</a:t>
            </a:r>
          </a:p>
          <a:p>
            <a:r>
              <a:rPr lang="en-US" dirty="0" smtClean="0"/>
              <a:t>Talks from researchers and industry</a:t>
            </a:r>
          </a:p>
          <a:p>
            <a:r>
              <a:rPr lang="en-US" dirty="0" smtClean="0"/>
              <a:t>Q&amp;A with one of the leaders in the field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352800"/>
            <a:ext cx="4523213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Industry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Large Companies</a:t>
            </a:r>
          </a:p>
          <a:p>
            <a:pPr lvl="1"/>
            <a:r>
              <a:rPr lang="en-US" dirty="0" smtClean="0"/>
              <a:t>Pinterest</a:t>
            </a:r>
            <a:r>
              <a:rPr lang="en-US" dirty="0"/>
              <a:t>, Twitter, eBay, </a:t>
            </a:r>
            <a:r>
              <a:rPr lang="en-US" dirty="0" smtClean="0"/>
              <a:t>Flickr</a:t>
            </a:r>
          </a:p>
          <a:p>
            <a:pPr lvl="1"/>
            <a:r>
              <a:rPr lang="en-US" dirty="0" smtClean="0"/>
              <a:t>They use DL to be competitive</a:t>
            </a:r>
          </a:p>
          <a:p>
            <a:r>
              <a:rPr lang="en-US" dirty="0" smtClean="0"/>
              <a:t>Small Companies</a:t>
            </a:r>
          </a:p>
          <a:p>
            <a:pPr lvl="1"/>
            <a:r>
              <a:rPr lang="en-US" dirty="0" err="1" smtClean="0"/>
              <a:t>Baylabs</a:t>
            </a:r>
            <a:r>
              <a:rPr lang="en-US" dirty="0" smtClean="0"/>
              <a:t>, </a:t>
            </a:r>
            <a:r>
              <a:rPr lang="en-US" dirty="0" err="1" smtClean="0"/>
              <a:t>HealthMind</a:t>
            </a:r>
            <a:r>
              <a:rPr lang="en-US" dirty="0" smtClean="0"/>
              <a:t>: medical imaging</a:t>
            </a:r>
            <a:endParaRPr lang="en-US" dirty="0"/>
          </a:p>
          <a:p>
            <a:pPr lvl="1"/>
            <a:r>
              <a:rPr lang="en-US" dirty="0" smtClean="0"/>
              <a:t>Satellite imaging analysis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BayLabs</a:t>
            </a:r>
            <a:r>
              <a:rPr lang="en-US" dirty="0" smtClean="0"/>
              <a:t>: Medical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Increasing quality, value and access to medical imaging</a:t>
            </a:r>
          </a:p>
          <a:p>
            <a:r>
              <a:rPr lang="en-US" sz="2400" dirty="0" smtClean="0"/>
              <a:t>Ultrasound: safe, effective and affordable</a:t>
            </a:r>
          </a:p>
          <a:p>
            <a:r>
              <a:rPr lang="en-US" sz="2400" dirty="0" smtClean="0"/>
              <a:t>Smartphone ultrasound 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994995"/>
            <a:ext cx="3886200" cy="313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1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Expert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Expert Ultrasound Interpretation Is </a:t>
            </a:r>
            <a:r>
              <a:rPr lang="en-US" sz="2800" dirty="0" smtClean="0"/>
              <a:t>Like Object </a:t>
            </a:r>
            <a:r>
              <a:rPr lang="en-US" sz="2800" dirty="0"/>
              <a:t>Recognition “</a:t>
            </a:r>
            <a:r>
              <a:rPr lang="en-US" sz="2800" dirty="0" smtClean="0"/>
              <a:t>In-a-Glance”</a:t>
            </a:r>
          </a:p>
          <a:p>
            <a:r>
              <a:rPr lang="en-US" sz="2800" dirty="0" smtClean="0"/>
              <a:t>Heart disease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3048000"/>
            <a:ext cx="3638105" cy="27103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081528"/>
            <a:ext cx="4350488" cy="267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1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Diagnosis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Deep </a:t>
            </a:r>
            <a:r>
              <a:rPr lang="en-US" sz="2800" dirty="0"/>
              <a:t>learning algorithms are capable of detecting RHD </a:t>
            </a:r>
            <a:r>
              <a:rPr lang="en-US" sz="2800" dirty="0" smtClean="0"/>
              <a:t>in imagery </a:t>
            </a:r>
            <a:r>
              <a:rPr lang="en-US" sz="2800" dirty="0"/>
              <a:t>from a portable </a:t>
            </a:r>
            <a:r>
              <a:rPr lang="en-US" sz="2800" dirty="0" smtClean="0"/>
              <a:t>ultrasound</a:t>
            </a:r>
          </a:p>
          <a:p>
            <a:r>
              <a:rPr lang="en-US" sz="2800" dirty="0" smtClean="0"/>
              <a:t>Deploy deep learning </a:t>
            </a:r>
            <a:r>
              <a:rPr lang="en-US" sz="2800" dirty="0"/>
              <a:t>technology in </a:t>
            </a:r>
            <a:r>
              <a:rPr lang="en-US" sz="2800" dirty="0" smtClean="0"/>
              <a:t>Rwanda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56" y="3505198"/>
            <a:ext cx="2404811" cy="1937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347291"/>
            <a:ext cx="2286000" cy="2454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724" y="3826801"/>
            <a:ext cx="2301132" cy="129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9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Background on Machine Learning</a:t>
            </a:r>
          </a:p>
          <a:p>
            <a:r>
              <a:rPr lang="en-US" dirty="0" smtClean="0"/>
              <a:t>Conference Overview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11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Learning: Patient Monitoring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92850"/>
            <a:ext cx="4572000" cy="45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600200"/>
            <a:ext cx="1881137" cy="12540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05390" y="4114800"/>
            <a:ext cx="1977028" cy="125409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733800" y="2192358"/>
            <a:ext cx="2644048" cy="34887"/>
          </a:xfrm>
          <a:prstGeom prst="line">
            <a:avLst/>
          </a:prstGeom>
          <a:ln w="6350" cmpd="sng">
            <a:solidFill>
              <a:srgbClr val="E61F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671929" y="4724400"/>
            <a:ext cx="2728871" cy="1"/>
          </a:xfrm>
          <a:prstGeom prst="line">
            <a:avLst/>
          </a:prstGeom>
          <a:ln w="6350" cmpd="sng">
            <a:solidFill>
              <a:srgbClr val="E61F6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820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Deep Learning: Patient Monitoring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Control cheating</a:t>
            </a:r>
            <a:endParaRPr lang="en-US" sz="3600" dirty="0"/>
          </a:p>
        </p:txBody>
      </p:sp>
      <p:pic>
        <p:nvPicPr>
          <p:cNvPr id="4" name="Picture 3" descr="Screen Shot 2014-05-09 at 2.45.4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384671" y="2743200"/>
            <a:ext cx="1418895" cy="13042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605" y="2743200"/>
            <a:ext cx="1043382" cy="1304229"/>
          </a:xfrm>
          <a:prstGeom prst="rect">
            <a:avLst/>
          </a:prstGeom>
        </p:spPr>
      </p:pic>
      <p:pic>
        <p:nvPicPr>
          <p:cNvPr id="6" name="Picture 5" descr="Adina:Users:Adina:Desktop:Screen Shot 2013-09-27 at 4.32.06 PM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2743200"/>
            <a:ext cx="1186257" cy="128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532" t="31387" r="5145"/>
          <a:stretch>
            <a:fillRect/>
          </a:stretch>
        </p:blipFill>
        <p:spPr>
          <a:xfrm>
            <a:off x="6733296" y="2743201"/>
            <a:ext cx="976469" cy="1284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0512" y="2743201"/>
            <a:ext cx="1023544" cy="128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422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HealthMind</a:t>
            </a:r>
            <a:r>
              <a:rPr lang="en-US" dirty="0" smtClean="0"/>
              <a:t>: Medical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Intracranial Hemorrhage in CT images</a:t>
            </a:r>
            <a:endParaRPr lang="en-US" sz="28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901" y="2286000"/>
            <a:ext cx="5718899" cy="3685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57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Diabetic </a:t>
            </a:r>
            <a:r>
              <a:rPr lang="en-US" dirty="0" smtClean="0"/>
              <a:t>Retinopathy in retinal images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176960"/>
            <a:ext cx="613410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6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Medical Imaging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Lung </a:t>
            </a:r>
            <a:r>
              <a:rPr lang="en-US" dirty="0" smtClean="0"/>
              <a:t>Nodule on chest CT scan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2286000"/>
            <a:ext cx="5657850" cy="36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40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in Healthcare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3" y="1663547"/>
            <a:ext cx="7704617" cy="4443263"/>
          </a:xfrm>
        </p:spPr>
      </p:pic>
    </p:spTree>
    <p:extLst>
      <p:ext uri="{BB962C8B-B14F-4D97-AF65-F5344CB8AC3E}">
        <p14:creationId xmlns:p14="http://schemas.microsoft.com/office/powerpoint/2010/main" val="67317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Pieter </a:t>
            </a:r>
            <a:r>
              <a:rPr lang="en-US" dirty="0" err="1" smtClean="0"/>
              <a:t>Abbeel</a:t>
            </a:r>
            <a:r>
              <a:rPr lang="en-US" dirty="0" smtClean="0"/>
              <a:t>, UC Berkeley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220980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Robotics</a:t>
            </a:r>
            <a:endParaRPr lang="en-US" b="1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362200"/>
            <a:ext cx="7302829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8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Deep Reinforcement Learning:  </a:t>
            </a:r>
            <a:r>
              <a:rPr lang="en-US" dirty="0" smtClean="0"/>
              <a:t> maximize Rewards</a:t>
            </a:r>
          </a:p>
          <a:p>
            <a:r>
              <a:rPr lang="en-US" sz="2400" dirty="0" smtClean="0"/>
              <a:t>Robot invents walking</a:t>
            </a:r>
          </a:p>
          <a:p>
            <a:endParaRPr lang="en-US" sz="2400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124199"/>
            <a:ext cx="2553216" cy="2073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3124199"/>
            <a:ext cx="2513320" cy="2073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124200"/>
            <a:ext cx="2360920" cy="200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9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Recurrent 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Google search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209800"/>
            <a:ext cx="6629400" cy="37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00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Machine </a:t>
            </a:r>
            <a:r>
              <a:rPr lang="en-US" dirty="0"/>
              <a:t>learning is the science of getting computers to act without being explicitly programmed.</a:t>
            </a:r>
          </a:p>
        </p:txBody>
      </p:sp>
      <p:pic>
        <p:nvPicPr>
          <p:cNvPr id="4" name="Picture 3" descr="machine-learning-370x22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3352800"/>
            <a:ext cx="3212421" cy="1988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33" y="3124200"/>
            <a:ext cx="4433182" cy="327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99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 generate </a:t>
            </a:r>
            <a:r>
              <a:rPr lang="en-US" dirty="0"/>
              <a:t>poetry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9" y="1752600"/>
            <a:ext cx="8016429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3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Computers generate cooking recipes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698720"/>
            <a:ext cx="6477000" cy="4579844"/>
          </a:xfrm>
        </p:spPr>
      </p:pic>
    </p:spTree>
    <p:extLst>
      <p:ext uri="{BB962C8B-B14F-4D97-AF65-F5344CB8AC3E}">
        <p14:creationId xmlns:p14="http://schemas.microsoft.com/office/powerpoint/2010/main" val="401324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Computers generate math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828353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6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Computers generate </a:t>
            </a:r>
            <a:r>
              <a:rPr lang="en-US" dirty="0"/>
              <a:t>C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8001000" cy="463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Composing Music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>
                <a:hlinkClick r:id="rId2"/>
              </a:rPr>
              <a:t>http://www.hexahedria.com/2015/08/03/composing-music-with-recurrent-neural-networks</a:t>
            </a:r>
            <a:r>
              <a:rPr lang="en-US" sz="1600" dirty="0" smtClean="0">
                <a:hlinkClick r:id="rId2"/>
              </a:rPr>
              <a:t>/</a:t>
            </a:r>
            <a:endParaRPr lang="en-US" sz="16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133600"/>
            <a:ext cx="79248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717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71" y="1600200"/>
            <a:ext cx="6263858" cy="4525963"/>
          </a:xfrm>
        </p:spPr>
      </p:pic>
    </p:spTree>
    <p:extLst>
      <p:ext uri="{BB962C8B-B14F-4D97-AF65-F5344CB8AC3E}">
        <p14:creationId xmlns:p14="http://schemas.microsoft.com/office/powerpoint/2010/main" val="27626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Technology Trend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17638"/>
            <a:ext cx="7467600" cy="4819443"/>
          </a:xfrm>
        </p:spPr>
      </p:pic>
    </p:spTree>
    <p:extLst>
      <p:ext uri="{BB962C8B-B14F-4D97-AF65-F5344CB8AC3E}">
        <p14:creationId xmlns:p14="http://schemas.microsoft.com/office/powerpoint/2010/main" val="248124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Portable medical imaging devices</a:t>
            </a:r>
          </a:p>
          <a:p>
            <a:r>
              <a:rPr lang="en-US" sz="2400" dirty="0" smtClean="0"/>
              <a:t>Diagnostic machines with higher accuracy</a:t>
            </a:r>
          </a:p>
          <a:p>
            <a:r>
              <a:rPr lang="en-US" sz="2400" dirty="0" smtClean="0"/>
              <a:t>Robotics for health</a:t>
            </a:r>
          </a:p>
          <a:p>
            <a:r>
              <a:rPr lang="en-US" sz="2400" i="1" dirty="0" smtClean="0"/>
              <a:t>“By </a:t>
            </a:r>
            <a:r>
              <a:rPr lang="en-US" sz="2400" i="1" dirty="0"/>
              <a:t>2025, AI systems could be involved in everything from population health management, to digital avatars capable of answering specific patient queries,” said Harpreet Singh </a:t>
            </a:r>
            <a:r>
              <a:rPr lang="en-US" sz="2400" i="1" dirty="0" err="1"/>
              <a:t>Buttar</a:t>
            </a:r>
            <a:r>
              <a:rPr lang="en-US" sz="2400" i="1" dirty="0"/>
              <a:t>, an analyst at Frost &amp; Sullivan</a:t>
            </a:r>
            <a:r>
              <a:rPr lang="en-US" i="1" dirty="0"/>
              <a:t>.</a:t>
            </a:r>
            <a:endParaRPr lang="en-US" i="1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114800"/>
            <a:ext cx="2444364" cy="201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72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</a:p>
          <a:p>
            <a:pPr lvl="1"/>
            <a:r>
              <a:rPr lang="en-US" dirty="0" smtClean="0"/>
              <a:t>Good place to get exposed to the state-of-the-art AI technology for various applications</a:t>
            </a:r>
          </a:p>
          <a:p>
            <a:r>
              <a:rPr lang="en-US" dirty="0" smtClean="0"/>
              <a:t>Future events: Deep learning in health care Summit</a:t>
            </a:r>
          </a:p>
          <a:p>
            <a:pPr lvl="1"/>
            <a:r>
              <a:rPr lang="en-US" dirty="0" smtClean="0"/>
              <a:t>April 2016, London</a:t>
            </a:r>
          </a:p>
          <a:p>
            <a:r>
              <a:rPr lang="en-US" dirty="0" smtClean="0"/>
              <a:t>Future events: Deep learning Summit</a:t>
            </a:r>
          </a:p>
          <a:p>
            <a:pPr lvl="1"/>
            <a:r>
              <a:rPr lang="en-US" dirty="0" smtClean="0"/>
              <a:t>May 2016, Boston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120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3800" dirty="0" smtClean="0"/>
              <a:t> </a:t>
            </a:r>
            <a:endParaRPr lang="en-US" sz="13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286000"/>
            <a:ext cx="5638800" cy="31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2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Introduction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Typical applications</a:t>
            </a:r>
          </a:p>
          <a:p>
            <a:pPr lvl="1"/>
            <a:r>
              <a:rPr lang="en-US" sz="2800" dirty="0" smtClean="0"/>
              <a:t>Image recognition</a:t>
            </a:r>
          </a:p>
          <a:p>
            <a:endParaRPr lang="en-US" sz="2800" dirty="0" smtClean="0"/>
          </a:p>
          <a:p>
            <a:endParaRPr lang="en-US" sz="2800" dirty="0"/>
          </a:p>
          <a:p>
            <a:pPr lvl="1"/>
            <a:r>
              <a:rPr lang="en-US" sz="2800" dirty="0" smtClean="0"/>
              <a:t>Speech recognition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Web search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447800"/>
            <a:ext cx="209354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dirty="0" smtClean="0"/>
              <a:t>History: Artificial Intelligence, 1956</a:t>
            </a:r>
          </a:p>
          <a:p>
            <a:pPr marL="914400" lvl="2" indent="0">
              <a:buNone/>
            </a:pPr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86000"/>
            <a:ext cx="5562600" cy="371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Inspired by biology and human brain</a:t>
            </a:r>
          </a:p>
          <a:p>
            <a:pPr lvl="1"/>
            <a:r>
              <a:rPr lang="en-US" dirty="0" smtClean="0"/>
              <a:t>Artificial Neural Networks, 1960</a:t>
            </a:r>
          </a:p>
          <a:p>
            <a:pPr lvl="2"/>
            <a:endParaRPr lang="en-US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412" y="2738357"/>
            <a:ext cx="6353175" cy="33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5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Marvin </a:t>
            </a:r>
            <a:r>
              <a:rPr lang="en-US" dirty="0" smtClean="0"/>
              <a:t>Minsky, 1927-2016</a:t>
            </a:r>
          </a:p>
          <a:p>
            <a:r>
              <a:rPr lang="en-US" sz="2400" dirty="0" smtClean="0"/>
              <a:t>“Within </a:t>
            </a:r>
            <a:r>
              <a:rPr lang="en-US" sz="2400" dirty="0"/>
              <a:t>a </a:t>
            </a:r>
            <a:r>
              <a:rPr lang="en-US" sz="2400" dirty="0" smtClean="0"/>
              <a:t>generation,</a:t>
            </a:r>
            <a:r>
              <a:rPr lang="en-US" sz="2400" dirty="0"/>
              <a:t> </a:t>
            </a:r>
            <a:r>
              <a:rPr lang="en-US" sz="2400" dirty="0" smtClean="0"/>
              <a:t>the </a:t>
            </a:r>
            <a:r>
              <a:rPr lang="en-US" sz="2400" dirty="0"/>
              <a:t>problem of creating 'artificial intelligence' will substantially be </a:t>
            </a:r>
            <a:r>
              <a:rPr lang="en-US" sz="2400" dirty="0" smtClean="0"/>
              <a:t>solved.”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984" y="3048000"/>
            <a:ext cx="4184032" cy="277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600200"/>
            <a:ext cx="6629400" cy="5116537"/>
          </a:xfrm>
        </p:spPr>
      </p:pic>
    </p:spTree>
    <p:extLst>
      <p:ext uri="{BB962C8B-B14F-4D97-AF65-F5344CB8AC3E}">
        <p14:creationId xmlns:p14="http://schemas.microsoft.com/office/powerpoint/2010/main" val="975657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Jeffrey Hinton, 2006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846743"/>
            <a:ext cx="3200400" cy="403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0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392</Words>
  <Application>Microsoft Office PowerPoint</Application>
  <PresentationFormat>On-screen Show (4:3)</PresentationFormat>
  <Paragraphs>112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Office Theme</vt:lpstr>
      <vt:lpstr>Deep Learning Summit </vt:lpstr>
      <vt:lpstr>Outline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Deep Learning</vt:lpstr>
      <vt:lpstr>Deep Learning</vt:lpstr>
      <vt:lpstr>Deep Learning</vt:lpstr>
      <vt:lpstr>Deep Learning</vt:lpstr>
      <vt:lpstr>Deep Learning Summit 2016</vt:lpstr>
      <vt:lpstr>Industry</vt:lpstr>
      <vt:lpstr>BayLabs: Medical Imaging</vt:lpstr>
      <vt:lpstr>Expert Interpretation</vt:lpstr>
      <vt:lpstr>Deep Learning: Diagnosis</vt:lpstr>
      <vt:lpstr>Deep Learning: Patient Monitoring</vt:lpstr>
      <vt:lpstr>Deep Learning: Patient Monitoring</vt:lpstr>
      <vt:lpstr>HealthMind: Medical Imaging</vt:lpstr>
      <vt:lpstr>Medical Imaging</vt:lpstr>
      <vt:lpstr>Medical Imaging</vt:lpstr>
      <vt:lpstr>AI in Healthcare</vt:lpstr>
      <vt:lpstr>Robotics</vt:lpstr>
      <vt:lpstr>Robotics</vt:lpstr>
      <vt:lpstr>Robotics</vt:lpstr>
      <vt:lpstr>Recurrent Neural Networks</vt:lpstr>
      <vt:lpstr>Computers generate poetry </vt:lpstr>
      <vt:lpstr>Computers generate cooking recipes</vt:lpstr>
      <vt:lpstr>Computers generate math</vt:lpstr>
      <vt:lpstr>Computers generate C code</vt:lpstr>
      <vt:lpstr>Composing Music</vt:lpstr>
      <vt:lpstr>Future</vt:lpstr>
      <vt:lpstr>Technology Trend</vt:lpstr>
      <vt:lpstr>Summary</vt:lpstr>
      <vt:lpstr>Conferences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Summit</dc:title>
  <dc:creator>mra2</dc:creator>
  <cp:lastModifiedBy>Avendi, Michael R</cp:lastModifiedBy>
  <cp:revision>68</cp:revision>
  <dcterms:created xsi:type="dcterms:W3CDTF">2006-08-16T00:00:00Z</dcterms:created>
  <dcterms:modified xsi:type="dcterms:W3CDTF">2016-03-04T16:46:19Z</dcterms:modified>
</cp:coreProperties>
</file>